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7"/>
  </p:notesMasterIdLst>
  <p:sldIdLst>
    <p:sldId id="268" r:id="rId5"/>
    <p:sldId id="269" r:id="rId6"/>
    <p:sldId id="270" r:id="rId7"/>
    <p:sldId id="274" r:id="rId8"/>
    <p:sldId id="271" r:id="rId9"/>
    <p:sldId id="272" r:id="rId10"/>
    <p:sldId id="273" r:id="rId11"/>
    <p:sldId id="275" r:id="rId12"/>
    <p:sldId id="276" r:id="rId13"/>
    <p:sldId id="277" r:id="rId14"/>
    <p:sldId id="278" r:id="rId15"/>
    <p:sldId id="27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akram n" userId="968562281f52cf0d" providerId="LiveId" clId="{AB9622D7-F15A-40B3-8C43-38A240D5F72F}"/>
    <pc:docChg chg="modSld">
      <pc:chgData name="tarakram n" userId="968562281f52cf0d" providerId="LiveId" clId="{AB9622D7-F15A-40B3-8C43-38A240D5F72F}" dt="2022-05-11T01:28:57.399" v="3" actId="1076"/>
      <pc:docMkLst>
        <pc:docMk/>
      </pc:docMkLst>
      <pc:sldChg chg="modSp mod">
        <pc:chgData name="tarakram n" userId="968562281f52cf0d" providerId="LiveId" clId="{AB9622D7-F15A-40B3-8C43-38A240D5F72F}" dt="2022-05-10T22:52:38.489" v="2" actId="1076"/>
        <pc:sldMkLst>
          <pc:docMk/>
          <pc:sldMk cId="3840187398" sldId="273"/>
        </pc:sldMkLst>
        <pc:spChg chg="mod">
          <ac:chgData name="tarakram n" userId="968562281f52cf0d" providerId="LiveId" clId="{AB9622D7-F15A-40B3-8C43-38A240D5F72F}" dt="2022-05-10T22:52:38.489" v="2" actId="1076"/>
          <ac:spMkLst>
            <pc:docMk/>
            <pc:sldMk cId="3840187398" sldId="273"/>
            <ac:spMk id="2" creationId="{7394236C-61BD-DE2B-07D7-E2B5AC0B2584}"/>
          </ac:spMkLst>
        </pc:spChg>
      </pc:sldChg>
      <pc:sldChg chg="modSp mod">
        <pc:chgData name="tarakram n" userId="968562281f52cf0d" providerId="LiveId" clId="{AB9622D7-F15A-40B3-8C43-38A240D5F72F}" dt="2022-05-11T01:28:57.399" v="3" actId="1076"/>
        <pc:sldMkLst>
          <pc:docMk/>
          <pc:sldMk cId="1402073423" sldId="277"/>
        </pc:sldMkLst>
        <pc:picChg chg="mod">
          <ac:chgData name="tarakram n" userId="968562281f52cf0d" providerId="LiveId" clId="{AB9622D7-F15A-40B3-8C43-38A240D5F72F}" dt="2022-05-11T01:28:57.399" v="3" actId="1076"/>
          <ac:picMkLst>
            <pc:docMk/>
            <pc:sldMk cId="1402073423" sldId="277"/>
            <ac:picMk id="6" creationId="{420EFA20-3BFC-3F6D-C405-A98BF42D5739}"/>
          </ac:picMkLst>
        </pc:picChg>
      </pc:sldChg>
      <pc:sldChg chg="modSp mod">
        <pc:chgData name="tarakram n" userId="968562281f52cf0d" providerId="LiveId" clId="{AB9622D7-F15A-40B3-8C43-38A240D5F72F}" dt="2022-05-10T13:26:55.612" v="1" actId="732"/>
        <pc:sldMkLst>
          <pc:docMk/>
          <pc:sldMk cId="3337059882" sldId="279"/>
        </pc:sldMkLst>
        <pc:picChg chg="mod modCrop">
          <ac:chgData name="tarakram n" userId="968562281f52cf0d" providerId="LiveId" clId="{AB9622D7-F15A-40B3-8C43-38A240D5F72F}" dt="2022-05-10T13:26:55.612" v="1" actId="732"/>
          <ac:picMkLst>
            <pc:docMk/>
            <pc:sldMk cId="3337059882" sldId="279"/>
            <ac:picMk id="5" creationId="{4B5A00DF-02FF-AF40-2532-0ABEAB6FCCB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176FF-F5B4-4D45-8779-9F0F455743E8}" type="datetimeFigureOut">
              <a:rPr lang="en-US" smtClean="0"/>
              <a:t>05/07/2022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7FBCA-4BE8-4FB5-91BD-69C6AC6BDB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36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0ADF3C0-B1FB-42DC-B478-AF84C3CE5C3C}" type="datetime1">
              <a:rPr lang="en-US" smtClean="0"/>
              <a:t>05/07/2022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DA58D-CE36-42FB-A681-D4975774D88C}" type="datetime1">
              <a:rPr lang="en-US" smtClean="0"/>
              <a:t>05/07/2022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E26B-855B-4DB6-BFA6-A35E4D51FCF3}" type="datetime1">
              <a:rPr lang="en-US" smtClean="0"/>
              <a:t>05/07/2022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D5F4-8AF8-46B9-B655-FECF27EF63FD}" type="datetime1">
              <a:rPr lang="en-US" smtClean="0"/>
              <a:t>05/07/2022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9408-9C27-42D0-A3E3-2484768A8F22}" type="datetime1">
              <a:rPr lang="en-US" smtClean="0"/>
              <a:t>05/07/2022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DC33F-8D7B-46CC-9F59-1A17976147CE}" type="datetime1">
              <a:rPr lang="en-US" smtClean="0"/>
              <a:t>05/07/2022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2513A-523B-4CD2-9C8B-D457F28F4ABD}" type="datetime1">
              <a:rPr lang="en-US" smtClean="0"/>
              <a:t>05/07/2022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48E7-81A7-49BE-B31E-01672C55CDBE}" type="datetime1">
              <a:rPr lang="en-US" smtClean="0"/>
              <a:t>05/07/2022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8A03C-BA82-4F79-A730-B582D55F1D51}" type="datetime1">
              <a:rPr lang="en-US" smtClean="0"/>
              <a:t>05/07/2022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17FC7-A8BD-4D51-8A8C-57C129BB2ED5}" type="datetime1">
              <a:rPr lang="en-US" smtClean="0"/>
              <a:t>05/07/2022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B8F2-452F-47BB-A0B0-A22052EA7BBF}" type="datetime1">
              <a:rPr lang="en-US" smtClean="0"/>
              <a:t>05/07/2022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A4FA73F-E3AE-4666-833E-DAC3CC7447FA}" type="datetime1">
              <a:rPr lang="en-US" smtClean="0"/>
              <a:t>05/07/2022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pages of a book">
            <a:extLst>
              <a:ext uri="{FF2B5EF4-FFF2-40B4-BE49-F238E27FC236}">
                <a16:creationId xmlns:a16="http://schemas.microsoft.com/office/drawing/2014/main" id="{E8B6E499-B9AF-4C9F-9B5A-1EFCE8B40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40" r="9545"/>
          <a:stretch/>
        </p:blipFill>
        <p:spPr>
          <a:xfrm>
            <a:off x="452761" y="10"/>
            <a:ext cx="564323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48B8D-7A59-42A4-A61B-B66E6063D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6576"/>
            <a:ext cx="3935262" cy="4041648"/>
          </a:xfrm>
        </p:spPr>
        <p:txBody>
          <a:bodyPr>
            <a:norm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 Summarization using PEGASUS Transformer</a:t>
            </a:r>
            <a:endParaRPr lang="en-IN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871044-9D2C-42D1-8B31-E3D6F11C6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7765" y="5456996"/>
            <a:ext cx="2734235" cy="13644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Presented by-</a:t>
            </a:r>
          </a:p>
          <a:p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Tarak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Ram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Nunna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644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E211-0AD5-A982-ED8C-5E75B30B6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31694"/>
            <a:ext cx="5058246" cy="516946"/>
          </a:xfrm>
        </p:spPr>
        <p:txBody>
          <a:bodyPr>
            <a:normAutofit fontScale="90000"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VOCABULARY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0EFA20-3BFC-3F6D-C405-A98BF42D57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1872" y="1244217"/>
            <a:ext cx="6187799" cy="264738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4D7FF-549E-EFB1-0A6B-E9E9569A5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1872" y="4195482"/>
            <a:ext cx="9011682" cy="1984655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compared two tokenization methods: The byte-pair encoding algorithm (BPE) and the SentencePiece Unigram algorithm (Unigram). We evaluated Unigram with different vocabulary sizes ranging from 32k to 256k. In these experiments, models were pre-trained for 500k steps on the C4 corpus with the Ind-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objective and 15% GSR. </a:t>
            </a:r>
          </a:p>
        </p:txBody>
      </p:sp>
    </p:spTree>
    <p:extLst>
      <p:ext uri="{BB962C8B-B14F-4D97-AF65-F5344CB8AC3E}">
        <p14:creationId xmlns:p14="http://schemas.microsoft.com/office/powerpoint/2010/main" val="140207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23E56-A963-2491-6413-191BD20A1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40212"/>
            <a:ext cx="2324010" cy="660381"/>
          </a:xfrm>
        </p:spPr>
        <p:txBody>
          <a:bodyPr/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C7B9F-FAE3-3161-BD23-AA1A1FF6D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425388"/>
            <a:ext cx="8595360" cy="4351337"/>
          </a:xfrm>
        </p:spPr>
        <p:txBody>
          <a:bodyPr/>
          <a:lstStyle/>
          <a:p>
            <a:r>
              <a:rPr lang="en-US" dirty="0"/>
              <a:t>In this project, we proposed PEGASUS, a sequence-to-sequence model with gap-sentences generation as a pretraining objective tailored for abstractive text summarization. </a:t>
            </a:r>
          </a:p>
          <a:p>
            <a:r>
              <a:rPr lang="en-US" dirty="0"/>
              <a:t>We studied several gap-sentence selection methods and identified principle sentence selection as the optimal strategy. We demonstrated the effects of the pre-training corpora, gap-sentences ratios, and vocabulary sizes and scaled up the best configuration to achieve state-of-the-art results on all 12 diverse downstream datasets considered. </a:t>
            </a:r>
          </a:p>
          <a:p>
            <a:r>
              <a:rPr lang="en-US" dirty="0"/>
              <a:t>We also showed that our model was able to adapt to unseen summarization datasets very quickly, achieving strong results in as little as 1000 examples. </a:t>
            </a:r>
          </a:p>
          <a:p>
            <a:r>
              <a:rPr lang="en-US" dirty="0"/>
              <a:t>We finally showed our model summaries achieved human performance on multiple datasets.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0709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5A00DF-02FF-AF40-2532-0ABEAB6FC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" t="9852" r="-1451" b="11500"/>
          <a:stretch/>
        </p:blipFill>
        <p:spPr>
          <a:xfrm>
            <a:off x="1685365" y="1246093"/>
            <a:ext cx="6884893" cy="427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59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667CC-3EBE-A00F-CB6C-3075839DF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C6677-B206-09AE-3E0E-E342E76E0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40903"/>
            <a:ext cx="8595360" cy="435133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Pre-training Transformers with self-supervised objectives on large text corpora has shown great success when fine-tuned on downstream NLP tasks including text summarization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However, pre-training objectives tailored for abstractive text summarization have not been explored. This work proposes pre-training large Transformer-based encoder-decoder models on massive text corpora with a new self-supervised objective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IN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1312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BA18-CE52-B2CF-FD7E-73D040B8A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35" y="923364"/>
            <a:ext cx="3188312" cy="588663"/>
          </a:xfrm>
        </p:spPr>
        <p:txBody>
          <a:bodyPr/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3F521-5B70-3B87-40F0-6BBD59694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9707" y="5629836"/>
            <a:ext cx="7093234" cy="304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Figure: 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base architecture of PEGASUS is a standard Transformer encoder-decoder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0C51FE-E556-B3FB-D9E8-C8BA9AE007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99" t="21981" r="17173" b="21765"/>
          <a:stretch/>
        </p:blipFill>
        <p:spPr bwMode="auto">
          <a:xfrm>
            <a:off x="1541930" y="1512027"/>
            <a:ext cx="8495667" cy="40962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58836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92542-A523-3A07-B5D3-1EC87E554D94}"/>
              </a:ext>
            </a:extLst>
          </p:cNvPr>
          <p:cNvSpPr txBox="1"/>
          <p:nvPr/>
        </p:nvSpPr>
        <p:spPr>
          <a:xfrm>
            <a:off x="663388" y="1129553"/>
            <a:ext cx="10058400" cy="4612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GSG and MLM are applied simultaneously to this example as pre-training objectives. Originally there are three sentences. One sentence is masked with [MASK1] and used as target generation text (GSG). The other two sentences remain in the input, but some tokens are randomly masked by [MASK2] (MLM).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 simultaneously shows how both GSG and MLM are applied to the same example when used in conjunction.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apply MLM to train the Transformer encoder as the sole pre-training objective or along with GSG.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MLM is the sole pre-training objective, the Transformer decoder shares all parameters with the encoder when fine-tuning on downstream tasks following Raffle et al.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we found that MLM does not improve downstream tasks at a large number of pre-training steps, and chose not to include MLM in the final model PEGASUS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67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3A83F-070F-5594-9371-135BE258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450766"/>
            <a:ext cx="9692640" cy="687275"/>
          </a:xfrm>
        </p:spPr>
        <p:txBody>
          <a:bodyPr/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831FD-2784-25B9-D40F-CFCB94766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020646" cy="435133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b="1" dirty="0"/>
              <a:t>PEGASUS</a:t>
            </a:r>
            <a:r>
              <a:rPr lang="en-IN" dirty="0"/>
              <a:t>: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re-training with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xtracted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ap-sentences for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bstractive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mmarization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equence-to-sequence models.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Important sentences from an input text are removed/masked in PEGASUS, and the remaining sentences are formed as one output sequence from the remaining sentences, similar to an extractive summary.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example input for pre-training is a document with missing sentences, while the output consists of the missing sentences concatenated together.</a:t>
            </a:r>
            <a:endParaRPr lang="en-I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260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5907-72B1-0ABE-76A9-265A753C9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-109369"/>
            <a:ext cx="9692640" cy="1325562"/>
          </a:xfrm>
        </p:spPr>
        <p:txBody>
          <a:bodyPr/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Pre-training Datasets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E977E-3635-545E-B6CF-288E9E27C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C4, or the Colossal and cleaned version of Common Crawl, introduced in Raffel et al. (2019); consists of text from 350M web pages (750GB).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Huge News, a dataset of 1.5B articles (3.8TB) collected from news and news-like websites from 2013 to 2020. A  whitelist of domains ranging from high-quality news publishers to lower-quality sites such as high-school newspapers and blogs were curated and used to see a web crawler. Heuristics were used to identify news-like articles, and only the main article text was extracted as plain text.</a:t>
            </a:r>
          </a:p>
        </p:txBody>
      </p:sp>
    </p:spTree>
    <p:extLst>
      <p:ext uri="{BB962C8B-B14F-4D97-AF65-F5344CB8AC3E}">
        <p14:creationId xmlns:p14="http://schemas.microsoft.com/office/powerpoint/2010/main" val="658154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4236C-61BD-DE2B-07D7-E2B5AC0B2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410425"/>
            <a:ext cx="9692640" cy="696240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Downstream Abstractive Summarization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9F1CA-5190-5CE7-87EA-1DB73016A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335741"/>
            <a:ext cx="8595360" cy="526228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addition to exploring the huge news datasets for pre-training, PEGASUS is going to explore a lot of different downstream abstractive summarization datasets.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 Downstream Abstractive Summarization Datasets: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Xsum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CNN/DailyMail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NEWSROOM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Gigaword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orXiv, PubMed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BIGPATENT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WikiHow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Reddit TIFU</a:t>
            </a:r>
          </a:p>
        </p:txBody>
      </p:sp>
    </p:spTree>
    <p:extLst>
      <p:ext uri="{BB962C8B-B14F-4D97-AF65-F5344CB8AC3E}">
        <p14:creationId xmlns:p14="http://schemas.microsoft.com/office/powerpoint/2010/main" val="384018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C598A-1B32-4C4B-65E7-041852745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95951"/>
            <a:ext cx="4744481" cy="624522"/>
          </a:xfrm>
        </p:spPr>
        <p:txBody>
          <a:bodyPr>
            <a:normAutofit fontScale="90000"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PRE-TRAINING CORPUS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B89B3-2F5D-F237-4CE7-6FC2F2A73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1872" y="4580965"/>
            <a:ext cx="8724811" cy="156882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shows that pre-training on HugeNews was more effective than C4 on the two news downstream datasets, while the non-news informal datasets (WikiHow and Reddit TIFU) prefer the pre-training on C4. This suggests pretraining models transfer more effectively to downstream tasks when their domains are aligned better.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23D7C6-820D-A2C4-4104-1AF75F4801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2531" t="27172" r="20458" b="28553"/>
          <a:stretch/>
        </p:blipFill>
        <p:spPr>
          <a:xfrm>
            <a:off x="1261872" y="1414168"/>
            <a:ext cx="5999540" cy="2773102"/>
          </a:xfrm>
        </p:spPr>
      </p:pic>
    </p:spTree>
    <p:extLst>
      <p:ext uri="{BB962C8B-B14F-4D97-AF65-F5344CB8AC3E}">
        <p14:creationId xmlns:p14="http://schemas.microsoft.com/office/powerpoint/2010/main" val="2495478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7EA3-8971-56B5-9EC0-890B79DD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87430"/>
            <a:ext cx="7550434" cy="580865"/>
          </a:xfrm>
        </p:spPr>
        <p:txBody>
          <a:bodyPr>
            <a:normAutofit fontScale="90000"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PRE-TRAINING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2B320-899E-2724-25D2-3116280DC1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1871" y="4276166"/>
            <a:ext cx="8070388" cy="190397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compared six variants of GSG (Lead, Random, Ind-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Ind-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Seq-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Seq-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while choosing 30% sentences as gap sentences. As shown in graph, IndOrig achieved the best performance followed by Seq-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Ind-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Seq-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were consistently better (or similar) than Random and Lead across the four downstream datasets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F25BAA-5657-CB65-3784-C44336B9F5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61872" y="1367323"/>
            <a:ext cx="8240716" cy="2687835"/>
          </a:xfrm>
        </p:spPr>
      </p:pic>
    </p:spTree>
    <p:extLst>
      <p:ext uri="{BB962C8B-B14F-4D97-AF65-F5344CB8AC3E}">
        <p14:creationId xmlns:p14="http://schemas.microsoft.com/office/powerpoint/2010/main" val="95432394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F3672F-4ECD-442D-A450-8D0D8AE9AB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C17B96-44E1-4D27-8275-49488FA5EB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E274086-DBC4-4534-ADD1-A99867C702D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View design</Template>
  <TotalTime>5036</TotalTime>
  <Words>747</Words>
  <Application>Microsoft Office PowerPoint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Century Schoolbook</vt:lpstr>
      <vt:lpstr>Times New Roman</vt:lpstr>
      <vt:lpstr>Wingdings</vt:lpstr>
      <vt:lpstr>Wingdings 2</vt:lpstr>
      <vt:lpstr>View</vt:lpstr>
      <vt:lpstr>Text Summarization using PEGASUS Transformer</vt:lpstr>
      <vt:lpstr>Abstract:</vt:lpstr>
      <vt:lpstr>Architecture:</vt:lpstr>
      <vt:lpstr>PowerPoint Presentation</vt:lpstr>
      <vt:lpstr>Introduction</vt:lpstr>
      <vt:lpstr>Pre-training Datasets</vt:lpstr>
      <vt:lpstr>Downstream Abstractive Summarization Datasets</vt:lpstr>
      <vt:lpstr>PRE-TRAINING CORPUS</vt:lpstr>
      <vt:lpstr>EFFECT OF PRE-TRAINING OBJECTIVES</vt:lpstr>
      <vt:lpstr>EFFECT OF VOCABULARY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Summarization using PEGASUS Transformer</dc:title>
  <dc:creator>tarakram n</dc:creator>
  <cp:lastModifiedBy>tarakram n</cp:lastModifiedBy>
  <cp:revision>3</cp:revision>
  <dcterms:created xsi:type="dcterms:W3CDTF">2022-05-08T00:11:15Z</dcterms:created>
  <dcterms:modified xsi:type="dcterms:W3CDTF">2022-05-11T12:08:14Z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